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2DB19D-B70D-4A96-A18A-ED3AD9F683B2}" type="datetimeFigureOut">
              <a:rPr lang="es-CO" smtClean="0"/>
              <a:t>02/08/2018</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7F716E-92C7-464F-BF35-1C52A84C33B6}" type="slidenum">
              <a:rPr lang="es-CO" smtClean="0"/>
              <a:t>‹Nº›</a:t>
            </a:fld>
            <a:endParaRPr lang="es-CO"/>
          </a:p>
        </p:txBody>
      </p:sp>
    </p:spTree>
    <p:extLst>
      <p:ext uri="{BB962C8B-B14F-4D97-AF65-F5344CB8AC3E}">
        <p14:creationId xmlns:p14="http://schemas.microsoft.com/office/powerpoint/2010/main" val="1936377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0F933D7-684C-4DB8-A1AC-0087994F31F8}" type="slidenum">
              <a:rPr kumimoji="0" lang="es-CO"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a:t>
            </a:fld>
            <a:endParaRPr kumimoji="0" lang="es-CO"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17063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endParaRPr lang="es-CO"/>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CO"/>
          </a:p>
        </p:txBody>
      </p:sp>
      <p:sp>
        <p:nvSpPr>
          <p:cNvPr id="4" name="3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02/08/2018</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141913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02/08/2018</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988591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02/08/2018</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649158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02/08/2018</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219938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endParaRPr lang="es-CO"/>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02/08/2018</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619084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02/08/2018</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325970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CO"/>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6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02/08/2018</a:t>
            </a:fld>
            <a:endParaRPr lang="es-CO" dirty="0">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529713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02/08/2018</a:t>
            </a:fld>
            <a:endParaRPr lang="es-CO" dirty="0">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54705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02/08/2018</a:t>
            </a:fld>
            <a:endParaRPr lang="es-CO" dirty="0">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590689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endParaRPr lang="es-CO"/>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02/08/2018</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53396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CO"/>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F2BA9C8C-D2AA-481A-B036-16D467B983B2}" type="datetimeFigureOut">
              <a:rPr lang="es-CO" smtClean="0">
                <a:solidFill>
                  <a:prstClr val="black">
                    <a:tint val="75000"/>
                  </a:prstClr>
                </a:solidFill>
              </a:rPr>
              <a:pPr/>
              <a:t>02/08/2018</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868656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A9C8C-D2AA-481A-B036-16D467B983B2}" type="datetimeFigureOut">
              <a:rPr lang="es-CO" smtClean="0">
                <a:solidFill>
                  <a:prstClr val="black">
                    <a:tint val="75000"/>
                  </a:prstClr>
                </a:solidFill>
              </a:rPr>
              <a:pPr/>
              <a:t>02/08/2018</a:t>
            </a:fld>
            <a:endParaRPr lang="es-CO" dirty="0">
              <a:solidFill>
                <a:prstClr val="black">
                  <a:tint val="75000"/>
                </a:prstClr>
              </a:solidFill>
            </a:endParaRPr>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solidFill>
                <a:prstClr val="black">
                  <a:tint val="75000"/>
                </a:prstClr>
              </a:solidFill>
            </a:endParaRPr>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EF130-3186-48FB-B5F4-E5D763C0B013}"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6792061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Marcador de texto"/>
          <p:cNvSpPr txBox="1">
            <a:spLocks/>
          </p:cNvSpPr>
          <p:nvPr/>
        </p:nvSpPr>
        <p:spPr>
          <a:xfrm>
            <a:off x="1524000" y="47625"/>
            <a:ext cx="4536168" cy="909639"/>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s-CO" sz="1800" dirty="0"/>
              <a:t>Indicadores VP Agua y Saneamiento</a:t>
            </a:r>
          </a:p>
          <a:p>
            <a:pPr>
              <a:spcBef>
                <a:spcPts val="0"/>
              </a:spcBef>
            </a:pPr>
            <a:r>
              <a:rPr lang="es-CO" sz="1800" dirty="0">
                <a:solidFill>
                  <a:schemeClr val="accent6">
                    <a:lumMod val="75000"/>
                  </a:schemeClr>
                </a:solidFill>
              </a:rPr>
              <a:t>Calidad Operativa </a:t>
            </a:r>
          </a:p>
          <a:p>
            <a:pPr>
              <a:spcBef>
                <a:spcPts val="0"/>
              </a:spcBef>
            </a:pPr>
            <a:r>
              <a:rPr lang="es-CO" sz="1600" dirty="0"/>
              <a:t>Resumen de resultados Diciembre 2015</a:t>
            </a:r>
          </a:p>
        </p:txBody>
      </p:sp>
      <p:sp>
        <p:nvSpPr>
          <p:cNvPr id="33" name="Oval 28"/>
          <p:cNvSpPr>
            <a:spLocks noChangeArrowheads="1"/>
          </p:cNvSpPr>
          <p:nvPr/>
        </p:nvSpPr>
        <p:spPr bwMode="auto">
          <a:xfrm>
            <a:off x="8423619" y="147242"/>
            <a:ext cx="1176536" cy="617462"/>
          </a:xfrm>
          <a:prstGeom prst="roundRect">
            <a:avLst>
              <a:gd name="adj" fmla="val 50000"/>
            </a:avLst>
          </a:prstGeom>
          <a:solidFill>
            <a:srgbClr val="F18917"/>
          </a:solidFill>
        </p:spPr>
        <p:style>
          <a:lnRef idx="0">
            <a:schemeClr val="accent6"/>
          </a:lnRef>
          <a:fillRef idx="3">
            <a:schemeClr val="accent6"/>
          </a:fillRef>
          <a:effectRef idx="3">
            <a:schemeClr val="accent6"/>
          </a:effectRef>
          <a:fontRef idx="minor">
            <a:schemeClr val="lt1"/>
          </a:fontRef>
        </p:style>
        <p:txBody>
          <a:bodyPr wrap="square" anchor="ctr"/>
          <a:lstStyle/>
          <a:p>
            <a:pPr algn="ctr" fontAlgn="ctr"/>
            <a:endParaRPr lang="es-ES" sz="1200" b="1" kern="0" dirty="0">
              <a:solidFill>
                <a:srgbClr val="FFFFFF"/>
              </a:solidFill>
              <a:latin typeface="Calibri" pitchFamily="34" charset="0"/>
              <a:cs typeface="Calibri" pitchFamily="34" charset="0"/>
            </a:endParaRPr>
          </a:p>
          <a:p>
            <a:pPr algn="ctr" fontAlgn="ctr"/>
            <a:r>
              <a:rPr lang="es-ES" sz="1200" b="1" kern="0" dirty="0">
                <a:solidFill>
                  <a:srgbClr val="FFFFFF"/>
                </a:solidFill>
                <a:latin typeface="Calibri" pitchFamily="34" charset="0"/>
                <a:cs typeface="Calibri" pitchFamily="34" charset="0"/>
              </a:rPr>
              <a:t>Optimizar procesos</a:t>
            </a:r>
          </a:p>
          <a:p>
            <a:pPr algn="ctr" fontAlgn="ctr"/>
            <a:endParaRPr lang="es-ES" sz="1200" b="1" kern="0" dirty="0">
              <a:solidFill>
                <a:srgbClr val="FFFFFF"/>
              </a:solidFill>
              <a:latin typeface="Calibri" pitchFamily="34" charset="0"/>
              <a:cs typeface="Calibri" pitchFamily="34" charset="0"/>
            </a:endParaRPr>
          </a:p>
        </p:txBody>
      </p:sp>
      <p:sp>
        <p:nvSpPr>
          <p:cNvPr id="40" name="35 CuadroTexto"/>
          <p:cNvSpPr txBox="1">
            <a:spLocks noChangeArrowheads="1"/>
          </p:cNvSpPr>
          <p:nvPr/>
        </p:nvSpPr>
        <p:spPr bwMode="auto">
          <a:xfrm>
            <a:off x="3792608"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1" name="35 CuadroTexto"/>
          <p:cNvSpPr txBox="1">
            <a:spLocks noChangeArrowheads="1"/>
          </p:cNvSpPr>
          <p:nvPr/>
        </p:nvSpPr>
        <p:spPr bwMode="auto">
          <a:xfrm>
            <a:off x="2855622" y="2349460"/>
            <a:ext cx="845145" cy="215444"/>
          </a:xfrm>
          <a:prstGeom prst="rect">
            <a:avLst/>
          </a:prstGeom>
          <a:noFill/>
          <a:ln w="9525">
            <a:noFill/>
            <a:miter lim="800000"/>
            <a:headEnd/>
            <a:tailEnd/>
          </a:ln>
        </p:spPr>
        <p:txBody>
          <a:bodyPr wrap="square">
            <a:spAutoFit/>
          </a:bodyPr>
          <a:lstStyle/>
          <a:p>
            <a:pPr algn="ctr" fontAlgn="base">
              <a:spcBef>
                <a:spcPct val="0"/>
              </a:spcBef>
              <a:spcAft>
                <a:spcPct val="0"/>
              </a:spcAft>
            </a:pPr>
            <a:r>
              <a:rPr lang="es-CO" sz="800" b="1" kern="0" dirty="0">
                <a:solidFill>
                  <a:prstClr val="black"/>
                </a:solidFill>
              </a:rPr>
              <a:t>Meta 2015</a:t>
            </a:r>
          </a:p>
        </p:txBody>
      </p:sp>
      <p:sp>
        <p:nvSpPr>
          <p:cNvPr id="43" name="42 CuadroTexto"/>
          <p:cNvSpPr txBox="1">
            <a:spLocks noChangeArrowheads="1"/>
          </p:cNvSpPr>
          <p:nvPr/>
        </p:nvSpPr>
        <p:spPr bwMode="auto">
          <a:xfrm>
            <a:off x="4609208"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45" name="35 CuadroTexto"/>
          <p:cNvSpPr txBox="1">
            <a:spLocks noChangeArrowheads="1"/>
          </p:cNvSpPr>
          <p:nvPr/>
        </p:nvSpPr>
        <p:spPr bwMode="auto">
          <a:xfrm>
            <a:off x="5428856"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6" name="35 CuadroTexto"/>
          <p:cNvSpPr txBox="1">
            <a:spLocks noChangeArrowheads="1"/>
          </p:cNvSpPr>
          <p:nvPr/>
        </p:nvSpPr>
        <p:spPr bwMode="auto">
          <a:xfrm>
            <a:off x="6193384"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a:t>
            </a:r>
            <a:r>
              <a:rPr lang="es-CO" sz="900" b="1" kern="0" dirty="0">
                <a:solidFill>
                  <a:prstClr val="black"/>
                </a:solidFill>
              </a:rPr>
              <a:t> </a:t>
            </a:r>
          </a:p>
        </p:txBody>
      </p:sp>
      <p:sp>
        <p:nvSpPr>
          <p:cNvPr id="47" name="35 CuadroTexto"/>
          <p:cNvSpPr txBox="1">
            <a:spLocks noChangeArrowheads="1"/>
          </p:cNvSpPr>
          <p:nvPr/>
        </p:nvSpPr>
        <p:spPr bwMode="auto">
          <a:xfrm>
            <a:off x="7034394" y="1603615"/>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48" name="35 CuadroTexto"/>
          <p:cNvSpPr txBox="1">
            <a:spLocks noChangeArrowheads="1"/>
          </p:cNvSpPr>
          <p:nvPr/>
        </p:nvSpPr>
        <p:spPr bwMode="auto">
          <a:xfrm>
            <a:off x="7701144" y="1601323"/>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49" name="35 CuadroTexto"/>
          <p:cNvSpPr txBox="1">
            <a:spLocks noChangeArrowheads="1"/>
          </p:cNvSpPr>
          <p:nvPr/>
        </p:nvSpPr>
        <p:spPr bwMode="auto">
          <a:xfrm>
            <a:off x="8690140" y="1594992"/>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Ejecutado</a:t>
            </a:r>
            <a:r>
              <a:rPr lang="es-CO" sz="900" b="1" kern="0" dirty="0">
                <a:solidFill>
                  <a:prstClr val="black"/>
                </a:solidFill>
              </a:rPr>
              <a:t> </a:t>
            </a:r>
          </a:p>
        </p:txBody>
      </p:sp>
      <p:sp>
        <p:nvSpPr>
          <p:cNvPr id="50" name="35 CuadroTexto"/>
          <p:cNvSpPr txBox="1">
            <a:spLocks noChangeArrowheads="1"/>
          </p:cNvSpPr>
          <p:nvPr/>
        </p:nvSpPr>
        <p:spPr bwMode="auto">
          <a:xfrm>
            <a:off x="9505752" y="1592700"/>
            <a:ext cx="694704" cy="2308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fontAlgn="base">
              <a:spcBef>
                <a:spcPct val="0"/>
              </a:spcBef>
              <a:spcAft>
                <a:spcPct val="0"/>
              </a:spcAft>
            </a:pPr>
            <a:r>
              <a:rPr lang="es-CO" sz="900" b="1" kern="0" dirty="0">
                <a:solidFill>
                  <a:srgbClr val="007934"/>
                </a:solidFill>
              </a:rPr>
              <a:t>Meta </a:t>
            </a:r>
          </a:p>
        </p:txBody>
      </p:sp>
      <p:sp>
        <p:nvSpPr>
          <p:cNvPr id="57" name="Oval 28"/>
          <p:cNvSpPr>
            <a:spLocks noChangeArrowheads="1"/>
          </p:cNvSpPr>
          <p:nvPr/>
        </p:nvSpPr>
        <p:spPr bwMode="auto">
          <a:xfrm>
            <a:off x="8689354" y="1099707"/>
            <a:ext cx="1439861" cy="43407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base">
              <a:spcBef>
                <a:spcPct val="0"/>
              </a:spcBef>
              <a:spcAft>
                <a:spcPct val="0"/>
              </a:spcAft>
              <a:defRPr/>
            </a:pPr>
            <a:r>
              <a:rPr lang="es-CO" b="1" kern="0" dirty="0">
                <a:solidFill>
                  <a:srgbClr val="2F2F2F"/>
                </a:solidFill>
              </a:rPr>
              <a:t>Cumplimiento meta Cobertura Aseo</a:t>
            </a:r>
          </a:p>
        </p:txBody>
      </p:sp>
      <p:sp>
        <p:nvSpPr>
          <p:cNvPr id="58" name="Oval 28"/>
          <p:cNvSpPr>
            <a:spLocks noChangeArrowheads="1"/>
          </p:cNvSpPr>
          <p:nvPr/>
        </p:nvSpPr>
        <p:spPr bwMode="auto">
          <a:xfrm>
            <a:off x="7032404" y="1105470"/>
            <a:ext cx="1439861" cy="41828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srgbClr val="2F2F2F"/>
                </a:solidFill>
              </a:rPr>
              <a:t>Cobertura Recolección</a:t>
            </a:r>
          </a:p>
        </p:txBody>
      </p:sp>
      <p:sp>
        <p:nvSpPr>
          <p:cNvPr id="59" name="Oval 28"/>
          <p:cNvSpPr>
            <a:spLocks noChangeArrowheads="1"/>
          </p:cNvSpPr>
          <p:nvPr/>
        </p:nvSpPr>
        <p:spPr bwMode="auto">
          <a:xfrm>
            <a:off x="3719737" y="1122788"/>
            <a:ext cx="1515191" cy="378588"/>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prstClr val="black"/>
                </a:solidFill>
              </a:rPr>
              <a:t>Continuidad Barrido y Limpieza</a:t>
            </a:r>
          </a:p>
        </p:txBody>
      </p:sp>
      <p:sp>
        <p:nvSpPr>
          <p:cNvPr id="60" name="Oval 28"/>
          <p:cNvSpPr>
            <a:spLocks noChangeArrowheads="1"/>
          </p:cNvSpPr>
          <p:nvPr/>
        </p:nvSpPr>
        <p:spPr bwMode="auto">
          <a:xfrm>
            <a:off x="5468237" y="1089679"/>
            <a:ext cx="1395134" cy="434072"/>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200" b="1" kern="0" dirty="0">
                <a:solidFill>
                  <a:srgbClr val="2F2F2F"/>
                </a:solidFill>
              </a:rPr>
              <a:t>Continuidad  Recolección</a:t>
            </a:r>
          </a:p>
        </p:txBody>
      </p:sp>
      <p:sp>
        <p:nvSpPr>
          <p:cNvPr id="62" name="16 Rectángulo redondeado"/>
          <p:cNvSpPr/>
          <p:nvPr/>
        </p:nvSpPr>
        <p:spPr>
          <a:xfrm>
            <a:off x="4586068" y="1909365"/>
            <a:ext cx="717844" cy="263969"/>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3" name="16 Rectángulo redondeado"/>
          <p:cNvSpPr/>
          <p:nvPr/>
        </p:nvSpPr>
        <p:spPr>
          <a:xfrm>
            <a:off x="3760333" y="1886929"/>
            <a:ext cx="686606" cy="271240"/>
          </a:xfrm>
          <a:prstGeom prst="roundRect">
            <a:avLst/>
          </a:prstGeom>
          <a:solidFill>
            <a:srgbClr val="92D050"/>
          </a:solid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104%</a:t>
            </a:r>
          </a:p>
        </p:txBody>
      </p:sp>
      <p:sp>
        <p:nvSpPr>
          <p:cNvPr id="64" name="16 Rectángulo redondeado">
            <a:hlinkClick r:id="" action="ppaction://noaction"/>
          </p:cNvPr>
          <p:cNvSpPr/>
          <p:nvPr/>
        </p:nvSpPr>
        <p:spPr>
          <a:xfrm>
            <a:off x="4138428" y="2277927"/>
            <a:ext cx="717844" cy="227341"/>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5" name="16 Rectángulo redondeado"/>
          <p:cNvSpPr/>
          <p:nvPr/>
        </p:nvSpPr>
        <p:spPr>
          <a:xfrm>
            <a:off x="6168009" y="1904877"/>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6" name="16 Rectángulo redondeado"/>
          <p:cNvSpPr/>
          <p:nvPr/>
        </p:nvSpPr>
        <p:spPr>
          <a:xfrm>
            <a:off x="5432078" y="1909365"/>
            <a:ext cx="655153" cy="253292"/>
          </a:xfrm>
          <a:prstGeom prst="roundRect">
            <a:avLst/>
          </a:prstGeom>
          <a:solidFill>
            <a:srgbClr val="92D050"/>
          </a:solid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67" name="16 Rectángulo redondeado">
            <a:hlinkClick r:id="" action="ppaction://noaction"/>
          </p:cNvPr>
          <p:cNvSpPr/>
          <p:nvPr/>
        </p:nvSpPr>
        <p:spPr>
          <a:xfrm>
            <a:off x="5757241" y="2267478"/>
            <a:ext cx="717844"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0" name="16 Rectángulo redondeado"/>
          <p:cNvSpPr/>
          <p:nvPr/>
        </p:nvSpPr>
        <p:spPr>
          <a:xfrm>
            <a:off x="7714547" y="1913500"/>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1" name="16 Rectángulo redondeado">
            <a:hlinkClick r:id="" action="ppaction://noaction"/>
          </p:cNvPr>
          <p:cNvSpPr/>
          <p:nvPr/>
        </p:nvSpPr>
        <p:spPr>
          <a:xfrm>
            <a:off x="6969896" y="1917988"/>
            <a:ext cx="677182" cy="248805"/>
          </a:xfrm>
          <a:prstGeom prst="roundRect">
            <a:avLst/>
          </a:prstGeom>
          <a:solidFill>
            <a:srgbClr val="FFFF00"/>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99.2%</a:t>
            </a:r>
          </a:p>
        </p:txBody>
      </p:sp>
      <p:sp>
        <p:nvSpPr>
          <p:cNvPr id="72" name="16 Rectángulo redondeado"/>
          <p:cNvSpPr/>
          <p:nvPr/>
        </p:nvSpPr>
        <p:spPr>
          <a:xfrm>
            <a:off x="7320136" y="2228056"/>
            <a:ext cx="764118" cy="264841"/>
          </a:xfrm>
          <a:prstGeom prst="roundRect">
            <a:avLst/>
          </a:prstGeom>
          <a:no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pic>
        <p:nvPicPr>
          <p:cNvPr id="73" name="Imagen 2" descr="http://www.eevvm.com.co/Style%20Library/evm/images/BANNER-PORTAL-WE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7569" y="1411470"/>
            <a:ext cx="1488387" cy="422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 name="16 Rectángulo redondeado"/>
          <p:cNvSpPr/>
          <p:nvPr/>
        </p:nvSpPr>
        <p:spPr>
          <a:xfrm>
            <a:off x="9484032" y="1888535"/>
            <a:ext cx="655153"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5" name="16 Rectángulo redondeado"/>
          <p:cNvSpPr/>
          <p:nvPr/>
        </p:nvSpPr>
        <p:spPr>
          <a:xfrm>
            <a:off x="8664322" y="1893023"/>
            <a:ext cx="752240" cy="248804"/>
          </a:xfrm>
          <a:prstGeom prst="roundRect">
            <a:avLst/>
          </a:prstGeom>
          <a:solidFill>
            <a:srgbClr val="FFFF00"/>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99,1%</a:t>
            </a:r>
          </a:p>
        </p:txBody>
      </p:sp>
      <p:sp>
        <p:nvSpPr>
          <p:cNvPr id="76" name="16 Rectángulo redondeado">
            <a:hlinkClick r:id="" action="ppaction://noaction"/>
          </p:cNvPr>
          <p:cNvSpPr/>
          <p:nvPr/>
        </p:nvSpPr>
        <p:spPr>
          <a:xfrm>
            <a:off x="9048328" y="2204864"/>
            <a:ext cx="717844" cy="253292"/>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050" b="1" kern="0" dirty="0">
                <a:solidFill>
                  <a:prstClr val="black"/>
                </a:solidFill>
              </a:rPr>
              <a:t>100%</a:t>
            </a:r>
          </a:p>
        </p:txBody>
      </p:sp>
      <p:sp>
        <p:nvSpPr>
          <p:cNvPr id="77" name="76 Rectángulo"/>
          <p:cNvSpPr/>
          <p:nvPr/>
        </p:nvSpPr>
        <p:spPr>
          <a:xfrm>
            <a:off x="1678121" y="2636913"/>
            <a:ext cx="8844966" cy="3323987"/>
          </a:xfrm>
          <a:prstGeom prst="rect">
            <a:avLst/>
          </a:prstGeom>
          <a:solidFill>
            <a:schemeClr val="bg1"/>
          </a:solidFill>
        </p:spPr>
        <p:txBody>
          <a:bodyPr wrap="square">
            <a:spAutoFit/>
          </a:bodyPr>
          <a:lstStyle/>
          <a:p>
            <a:pPr algn="just"/>
            <a:r>
              <a:rPr lang="es-CO" sz="1400" b="1" kern="0" dirty="0">
                <a:solidFill>
                  <a:sysClr val="windowText" lastClr="000000"/>
                </a:solidFill>
              </a:rPr>
              <a:t>CONTINUIDAD BARRIDO Y LIMPIEZA</a:t>
            </a:r>
            <a:r>
              <a:rPr lang="es-CO" sz="1400" kern="0" dirty="0">
                <a:solidFill>
                  <a:sysClr val="windowText" lastClr="000000"/>
                </a:solidFill>
              </a:rPr>
              <a:t>: Se presenta un cumplimiento del 104% con respecto a la meta. Este dato se calcula con base en los Km barridos y reconocidos vía tarifa por la Empresa, que corresponden a 106.626 Km /cuneta mes. Actualmente la Empresa realiza el barrido de 111.348 Km/cuneta. Este incremento corresponde básicamente a la construcción de nuevas vías, Parques y demás áreas públicas que deben ser atendidas.</a:t>
            </a:r>
          </a:p>
          <a:p>
            <a:pPr algn="just"/>
            <a:endParaRPr lang="es-CO" sz="1400" kern="0" dirty="0">
              <a:solidFill>
                <a:sysClr val="windowText" lastClr="000000"/>
              </a:solidFill>
            </a:endParaRPr>
          </a:p>
          <a:p>
            <a:pPr algn="just"/>
            <a:r>
              <a:rPr lang="es-CO" sz="1400" b="1" kern="0" dirty="0">
                <a:solidFill>
                  <a:sysClr val="windowText" lastClr="000000"/>
                </a:solidFill>
              </a:rPr>
              <a:t>CONTINUIDAD RECOLECCIÓN: </a:t>
            </a:r>
            <a:r>
              <a:rPr lang="es-CO" sz="1400" kern="0" dirty="0">
                <a:solidFill>
                  <a:sysClr val="windowText" lastClr="000000"/>
                </a:solidFill>
              </a:rPr>
              <a:t>Este indicador se define con base en las rutas realizadas y la frecuencia de las mismas. Durante el año 2015, se presenta un cumplimiento del 100% de la operación de Recolección,  realizando un total de 59.470 servicios, diseñados en el sistema de información geográfico SIAM5.  La frecuencia varía con respecto al tipo de usuario (Residencial, Comercial, Gran Generador). En el mes de Diciembre Emvarias realizó </a:t>
            </a:r>
            <a:r>
              <a:rPr lang="es-CO" sz="1400" b="1" kern="0" dirty="0">
                <a:solidFill>
                  <a:sysClr val="windowText" lastClr="000000"/>
                </a:solidFill>
              </a:rPr>
              <a:t>5.130 servicios</a:t>
            </a:r>
            <a:r>
              <a:rPr lang="es-CO" sz="1400" kern="0" dirty="0">
                <a:solidFill>
                  <a:sysClr val="windowText" lastClr="000000"/>
                </a:solidFill>
              </a:rPr>
              <a:t>, que corresponden al 100% de las rutas asignadas, de acuerdo con la frecuencia del servicio y el tipo de usuario.</a:t>
            </a:r>
          </a:p>
          <a:p>
            <a:pPr algn="just"/>
            <a:endParaRPr lang="es-CO" sz="1400" kern="0" dirty="0">
              <a:solidFill>
                <a:sysClr val="windowText" lastClr="000000"/>
              </a:solidFill>
            </a:endParaRPr>
          </a:p>
          <a:p>
            <a:pPr algn="just"/>
            <a:r>
              <a:rPr lang="es-CO" sz="1400" b="1" kern="0" dirty="0">
                <a:solidFill>
                  <a:sysClr val="windowText" lastClr="000000"/>
                </a:solidFill>
              </a:rPr>
              <a:t>COBERTURA RECOLECCIÓN</a:t>
            </a:r>
            <a:r>
              <a:rPr lang="es-CO" sz="1400" kern="0" dirty="0">
                <a:solidFill>
                  <a:sysClr val="windowText" lastClr="000000"/>
                </a:solidFill>
              </a:rPr>
              <a:t>: Durante el año 2015, se presenta un cumplimiento del 99.1%. Se calcula con base en las toneladas proyectadas producidas y recolectadas. En el mes de Diciembre: Ton recogidas: 54.117– Ton producidas: 54.577 (Proyección con base en No de habitantes de la ciudad de Medellín según el DANE y la PPC (Producción Per cápita por habitante /día) .</a:t>
            </a:r>
          </a:p>
        </p:txBody>
      </p:sp>
      <p:sp>
        <p:nvSpPr>
          <p:cNvPr id="31" name="8 Rectángulo redondeado"/>
          <p:cNvSpPr/>
          <p:nvPr/>
        </p:nvSpPr>
        <p:spPr>
          <a:xfrm>
            <a:off x="8544272" y="957263"/>
            <a:ext cx="1731908" cy="1563507"/>
          </a:xfrm>
          <a:prstGeom prst="roundRect">
            <a:avLst/>
          </a:prstGeom>
          <a:solidFill>
            <a:schemeClr val="bg2">
              <a:alpha val="49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400" kern="0">
              <a:solidFill>
                <a:sysClr val="windowText" lastClr="000000"/>
              </a:solidFill>
            </a:endParaRPr>
          </a:p>
        </p:txBody>
      </p:sp>
    </p:spTree>
    <p:extLst>
      <p:ext uri="{BB962C8B-B14F-4D97-AF65-F5344CB8AC3E}">
        <p14:creationId xmlns:p14="http://schemas.microsoft.com/office/powerpoint/2010/main" val="267828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Marcador de texto"/>
          <p:cNvSpPr txBox="1">
            <a:spLocks/>
          </p:cNvSpPr>
          <p:nvPr/>
        </p:nvSpPr>
        <p:spPr>
          <a:xfrm>
            <a:off x="1547920" y="87760"/>
            <a:ext cx="4191820" cy="93692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s-CO" sz="1800" dirty="0"/>
              <a:t>Indicadores VP Agua y Saneamiento</a:t>
            </a:r>
          </a:p>
          <a:p>
            <a:pPr>
              <a:spcBef>
                <a:spcPts val="0"/>
              </a:spcBef>
            </a:pPr>
            <a:r>
              <a:rPr lang="es-CO" sz="1800" dirty="0">
                <a:solidFill>
                  <a:schemeClr val="accent6">
                    <a:lumMod val="75000"/>
                  </a:schemeClr>
                </a:solidFill>
              </a:rPr>
              <a:t>Quejas y Reclamos-EMVARIAS</a:t>
            </a:r>
            <a:endParaRPr lang="es-CO" sz="1800" dirty="0"/>
          </a:p>
          <a:p>
            <a:pPr>
              <a:spcBef>
                <a:spcPts val="0"/>
              </a:spcBef>
            </a:pPr>
            <a:r>
              <a:rPr lang="es-CO" sz="1600" dirty="0"/>
              <a:t>Resumen de resultados Diciembre  2015</a:t>
            </a:r>
          </a:p>
        </p:txBody>
      </p:sp>
      <p:pic>
        <p:nvPicPr>
          <p:cNvPr id="10" name="Imagen 2" descr="http://www.eevvm.com.co/Style%20Library/evm/images/BANNER-PORTAL-WE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672" y="1016981"/>
            <a:ext cx="1703358" cy="483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28"/>
          <p:cNvSpPr>
            <a:spLocks noChangeArrowheads="1"/>
          </p:cNvSpPr>
          <p:nvPr/>
        </p:nvSpPr>
        <p:spPr bwMode="auto">
          <a:xfrm>
            <a:off x="4943873" y="1016981"/>
            <a:ext cx="2270945" cy="483734"/>
          </a:xfrm>
          <a:prstGeom prst="roundRect">
            <a:avLst/>
          </a:prstGeom>
          <a:solidFill>
            <a:srgbClr val="FFC000"/>
          </a:solidFill>
          <a:ln w="9525" cap="flat" cmpd="sng" algn="ctr">
            <a:noFill/>
            <a:prstDash val="solid"/>
          </a:ln>
          <a:effectLst/>
          <a:scene3d>
            <a:camera prst="orthographicFront">
              <a:rot lat="0" lon="0" rev="0"/>
            </a:camera>
            <a:lightRig rig="contrasting" dir="t">
              <a:rot lat="0" lon="0" rev="7800000"/>
            </a:lightRig>
          </a:scene3d>
          <a:sp3d>
            <a:bevelT w="139700" h="139700"/>
          </a:sp3d>
        </p:spPr>
        <p:txBody>
          <a:bodyPr anchor="ctr"/>
          <a:lstStyle/>
          <a:p>
            <a:pPr algn="ctr" fontAlgn="base">
              <a:spcBef>
                <a:spcPct val="0"/>
              </a:spcBef>
              <a:spcAft>
                <a:spcPct val="0"/>
              </a:spcAft>
              <a:defRPr/>
            </a:pPr>
            <a:r>
              <a:rPr lang="es-CO" sz="2000" b="1" kern="0" dirty="0">
                <a:solidFill>
                  <a:srgbClr val="2F2F2F"/>
                </a:solidFill>
                <a:latin typeface="Calibri"/>
              </a:rPr>
              <a:t>Quejas Aseo</a:t>
            </a:r>
          </a:p>
        </p:txBody>
      </p:sp>
      <p:sp>
        <p:nvSpPr>
          <p:cNvPr id="9" name="8 CuadroTexto"/>
          <p:cNvSpPr txBox="1">
            <a:spLocks noChangeArrowheads="1"/>
          </p:cNvSpPr>
          <p:nvPr/>
        </p:nvSpPr>
        <p:spPr bwMode="auto">
          <a:xfrm>
            <a:off x="6155337" y="1628801"/>
            <a:ext cx="1236807" cy="276999"/>
          </a:xfrm>
          <a:prstGeom prst="rect">
            <a:avLst/>
          </a:prstGeom>
          <a:solidFill>
            <a:sysClr val="window" lastClr="FFFFFF"/>
          </a:solidFill>
          <a:ln w="25400" cap="flat" cmpd="sng" algn="ctr">
            <a:solidFill>
              <a:srgbClr val="9BBB59"/>
            </a:solidFill>
            <a:prstDash val="solid"/>
            <a:headEnd/>
            <a:tailEnd/>
          </a:ln>
          <a:effectLst/>
        </p:spPr>
        <p:txBody>
          <a:bodyPr wrap="square">
            <a:spAutoFit/>
          </a:bodyPr>
          <a:lstStyle/>
          <a:p>
            <a:pPr algn="ctr" fontAlgn="base">
              <a:spcBef>
                <a:spcPct val="0"/>
              </a:spcBef>
              <a:spcAft>
                <a:spcPct val="0"/>
              </a:spcAft>
              <a:defRPr/>
            </a:pPr>
            <a:r>
              <a:rPr lang="es-CO" sz="1200" b="1" kern="0" dirty="0">
                <a:solidFill>
                  <a:srgbClr val="007934"/>
                </a:solidFill>
                <a:latin typeface="Calibri"/>
              </a:rPr>
              <a:t>Meta Periodo </a:t>
            </a:r>
          </a:p>
        </p:txBody>
      </p:sp>
      <p:sp>
        <p:nvSpPr>
          <p:cNvPr id="11" name="16 Rectángulo redondeado"/>
          <p:cNvSpPr/>
          <p:nvPr/>
        </p:nvSpPr>
        <p:spPr>
          <a:xfrm>
            <a:off x="6243626" y="2019870"/>
            <a:ext cx="1076510" cy="293873"/>
          </a:xfrm>
          <a:prstGeom prst="roundRect">
            <a:avLst/>
          </a:prstGeom>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400" b="1" kern="0" dirty="0">
                <a:solidFill>
                  <a:schemeClr val="tx1"/>
                </a:solidFill>
              </a:rPr>
              <a:t>11.5</a:t>
            </a:r>
          </a:p>
        </p:txBody>
      </p:sp>
      <p:sp>
        <p:nvSpPr>
          <p:cNvPr id="12" name="35 CuadroTexto"/>
          <p:cNvSpPr txBox="1">
            <a:spLocks noChangeArrowheads="1"/>
          </p:cNvSpPr>
          <p:nvPr/>
        </p:nvSpPr>
        <p:spPr bwMode="auto">
          <a:xfrm>
            <a:off x="4858292" y="1628801"/>
            <a:ext cx="1225037" cy="276999"/>
          </a:xfrm>
          <a:prstGeom prst="rect">
            <a:avLst/>
          </a:prstGeom>
          <a:solidFill>
            <a:sysClr val="window" lastClr="FFFFFF"/>
          </a:solidFill>
          <a:ln w="25400" cap="flat" cmpd="sng" algn="ctr">
            <a:solidFill>
              <a:srgbClr val="9BBB59"/>
            </a:solidFill>
            <a:prstDash val="solid"/>
            <a:headEnd/>
            <a:tailEnd/>
          </a:ln>
          <a:effectLst/>
        </p:spPr>
        <p:txBody>
          <a:bodyPr wrap="square">
            <a:spAutoFit/>
          </a:bodyPr>
          <a:lstStyle/>
          <a:p>
            <a:pPr algn="ctr" fontAlgn="base">
              <a:spcBef>
                <a:spcPct val="0"/>
              </a:spcBef>
              <a:spcAft>
                <a:spcPct val="0"/>
              </a:spcAft>
              <a:defRPr/>
            </a:pPr>
            <a:r>
              <a:rPr lang="es-CO" sz="1200" b="1" kern="0" dirty="0">
                <a:solidFill>
                  <a:srgbClr val="007934"/>
                </a:solidFill>
                <a:latin typeface="Calibri"/>
              </a:rPr>
              <a:t>Ejecutado </a:t>
            </a:r>
            <a:r>
              <a:rPr lang="es-CO" sz="1200" b="1" kern="0" dirty="0">
                <a:solidFill>
                  <a:prstClr val="black"/>
                </a:solidFill>
                <a:latin typeface="Calibri"/>
              </a:rPr>
              <a:t> </a:t>
            </a:r>
          </a:p>
        </p:txBody>
      </p:sp>
      <p:sp>
        <p:nvSpPr>
          <p:cNvPr id="13" name="16 Rectángulo redondeado"/>
          <p:cNvSpPr/>
          <p:nvPr/>
        </p:nvSpPr>
        <p:spPr>
          <a:xfrm>
            <a:off x="4943872" y="2027712"/>
            <a:ext cx="1076510" cy="321169"/>
          </a:xfrm>
          <a:prstGeom prst="roundRect">
            <a:avLst/>
          </a:prstGeom>
          <a:solidFill>
            <a:srgbClr val="92D050"/>
          </a:solidFill>
          <a:ln w="3175"/>
        </p:spPr>
        <p:style>
          <a:lnRef idx="2">
            <a:schemeClr val="dk1"/>
          </a:lnRef>
          <a:fillRef idx="1">
            <a:schemeClr val="lt1"/>
          </a:fillRef>
          <a:effectRef idx="0">
            <a:schemeClr val="dk1"/>
          </a:effectRef>
          <a:fontRef idx="minor">
            <a:schemeClr val="dk1"/>
          </a:fontRef>
        </p:style>
        <p:txBody>
          <a:bodyPr wrap="square" anchor="ctr"/>
          <a:lstStyle/>
          <a:p>
            <a:pPr algn="ctr" fontAlgn="base">
              <a:spcBef>
                <a:spcPct val="0"/>
              </a:spcBef>
              <a:spcAft>
                <a:spcPct val="0"/>
              </a:spcAft>
            </a:pPr>
            <a:r>
              <a:rPr lang="es-CO" sz="1400" b="1" kern="0" dirty="0">
                <a:solidFill>
                  <a:schemeClr val="tx1"/>
                </a:solidFill>
              </a:rPr>
              <a:t>8,66</a:t>
            </a:r>
          </a:p>
        </p:txBody>
      </p:sp>
      <p:sp>
        <p:nvSpPr>
          <p:cNvPr id="3" name="Rectángulo 2"/>
          <p:cNvSpPr/>
          <p:nvPr/>
        </p:nvSpPr>
        <p:spPr>
          <a:xfrm>
            <a:off x="1775520" y="4635714"/>
            <a:ext cx="8568952" cy="1169551"/>
          </a:xfrm>
          <a:prstGeom prst="rect">
            <a:avLst/>
          </a:prstGeom>
        </p:spPr>
        <p:txBody>
          <a:bodyPr wrap="square">
            <a:spAutoFit/>
          </a:bodyPr>
          <a:lstStyle/>
          <a:p>
            <a:pPr algn="just"/>
            <a:r>
              <a:rPr lang="es-CO" sz="1400" kern="0" dirty="0">
                <a:solidFill>
                  <a:sysClr val="windowText" lastClr="000000"/>
                </a:solidFill>
              </a:rPr>
              <a:t>En el periodo enero - diciembre de 2015, los usuarios presentaron 5,533 quejas, presentándose una disminución del 29%  con respecto al año 2014, situación presentada debido al diseño de la estrategia comercial en la parte de atención clientes y la continua retroalimentación con operaciones de aseo. Así mismo, para el 2015, se caracterizaron las quejas según su tipología , lo que permitió una información confiable de cada zona para efectuar la operación.</a:t>
            </a:r>
          </a:p>
        </p:txBody>
      </p:sp>
      <p:sp>
        <p:nvSpPr>
          <p:cNvPr id="4" name="Rectángulo 3"/>
          <p:cNvSpPr/>
          <p:nvPr/>
        </p:nvSpPr>
        <p:spPr>
          <a:xfrm>
            <a:off x="1703512" y="2708920"/>
            <a:ext cx="8496944" cy="1600438"/>
          </a:xfrm>
          <a:prstGeom prst="rect">
            <a:avLst/>
          </a:prstGeom>
        </p:spPr>
        <p:txBody>
          <a:bodyPr wrap="square">
            <a:spAutoFit/>
          </a:bodyPr>
          <a:lstStyle/>
          <a:p>
            <a:pPr algn="just"/>
            <a:r>
              <a:rPr lang="es-CO" sz="1400" kern="0" dirty="0">
                <a:solidFill>
                  <a:sysClr val="windowText" lastClr="000000"/>
                </a:solidFill>
              </a:rPr>
              <a:t>En el mes de diciembre de 2015 se presentaron 644 quejas del servicio de aseo, de las cuales el 52% corresponde a la actividad de Recolección de residuos ordinarios y el 24% a la actividad de Limpieza de vías.  Con respecto al mes de Noviembre, se presentó un incremento del 50% de las quejas, situación presentada por la época atípica donde se presenta el mayor volumen de quejas, denotándose un mayor incremento en la continuidad de recolección de residuos ordinarios entendido a retrasos en la ruta  que obedecen a la capacidad operativa de los vehículos y a factores no imputables a la Empresa.  Como medida correctiva, la Empresa  tiene estipulado un ANS de 24 horas para los seguimientos y cierres de las quejas.</a:t>
            </a:r>
          </a:p>
        </p:txBody>
      </p:sp>
    </p:spTree>
    <p:extLst>
      <p:ext uri="{BB962C8B-B14F-4D97-AF65-F5344CB8AC3E}">
        <p14:creationId xmlns:p14="http://schemas.microsoft.com/office/powerpoint/2010/main" val="357655573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546</Words>
  <Application>Microsoft Office PowerPoint</Application>
  <PresentationFormat>Panorámica</PresentationFormat>
  <Paragraphs>46</Paragraphs>
  <Slides>2</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vt:i4>
      </vt:variant>
    </vt:vector>
  </HeadingPairs>
  <TitlesOfParts>
    <vt:vector size="5" baseType="lpstr">
      <vt:lpstr>Arial</vt:lpstr>
      <vt:lpstr>Calibri</vt:lpstr>
      <vt:lpstr>1_Tema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NORA PATRICIA ALVAREZ PEREIRA</dc:creator>
  <cp:lastModifiedBy>EVELYN DANIELA HERNANDEZ JARABA</cp:lastModifiedBy>
  <cp:revision>1</cp:revision>
  <dcterms:created xsi:type="dcterms:W3CDTF">2018-07-31T19:43:13Z</dcterms:created>
  <dcterms:modified xsi:type="dcterms:W3CDTF">2018-08-02T16:02:26Z</dcterms:modified>
</cp:coreProperties>
</file>